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75" r:id="rId3"/>
    <p:sldId id="258" r:id="rId4"/>
    <p:sldId id="260" r:id="rId5"/>
    <p:sldId id="261" r:id="rId6"/>
    <p:sldId id="282" r:id="rId7"/>
    <p:sldId id="262" r:id="rId8"/>
    <p:sldId id="288" r:id="rId9"/>
    <p:sldId id="263" r:id="rId10"/>
    <p:sldId id="264" r:id="rId11"/>
    <p:sldId id="281" r:id="rId12"/>
    <p:sldId id="286" r:id="rId13"/>
    <p:sldId id="265" r:id="rId14"/>
    <p:sldId id="276" r:id="rId15"/>
    <p:sldId id="266" r:id="rId16"/>
    <p:sldId id="290" r:id="rId17"/>
    <p:sldId id="289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84" r:id="rId27"/>
    <p:sldId id="279" r:id="rId28"/>
    <p:sldId id="280" r:id="rId29"/>
    <p:sldId id="278" r:id="rId30"/>
    <p:sldId id="285" r:id="rId3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1416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A6096-CDF3-4A83-8535-8828B1784732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BC6AC8-3C74-4968-839A-4FF6FA7E44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6860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26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484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457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553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255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5254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023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665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4472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807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9007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F8698-BFA9-48A1-B66A-4B3AB50F31C3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EDC6-555B-4C56-9270-5BBD178B0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054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03648" y="2060848"/>
            <a:ext cx="6400800" cy="1752600"/>
          </a:xfrm>
        </p:spPr>
        <p:txBody>
          <a:bodyPr/>
          <a:lstStyle/>
          <a:p>
            <a:r>
              <a:rPr lang="ru-RU" dirty="0" smtClean="0">
                <a:solidFill>
                  <a:schemeClr val="tx1"/>
                </a:solidFill>
              </a:rPr>
              <a:t>Мельников Владислав Андреевич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vladik2000@hotmail.com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935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Краткое содержание курса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 fontScale="92500" lnSpcReduction="20000"/>
          </a:bodyPr>
          <a:lstStyle/>
          <a:p>
            <a:r>
              <a:rPr lang="ru-RU" sz="2800" dirty="0" smtClean="0"/>
              <a:t>Что такое компьютер и как он устроен?</a:t>
            </a:r>
          </a:p>
          <a:p>
            <a:endParaRPr lang="ru-RU" sz="2800" dirty="0" smtClean="0"/>
          </a:p>
          <a:p>
            <a:r>
              <a:rPr lang="ru-RU" sz="2800" dirty="0" smtClean="0"/>
              <a:t>Как устроена память?</a:t>
            </a:r>
          </a:p>
          <a:p>
            <a:endParaRPr lang="ru-RU" sz="2800" dirty="0" smtClean="0"/>
          </a:p>
          <a:p>
            <a:r>
              <a:rPr lang="ru-RU" sz="2800" dirty="0" smtClean="0"/>
              <a:t>Что такое ассемблер?</a:t>
            </a:r>
          </a:p>
          <a:p>
            <a:endParaRPr lang="ru-RU" sz="2800" dirty="0" smtClean="0"/>
          </a:p>
          <a:p>
            <a:r>
              <a:rPr lang="ru-RU" sz="2800" dirty="0" smtClean="0"/>
              <a:t>Как выполняется программа на С?</a:t>
            </a:r>
          </a:p>
          <a:p>
            <a:endParaRPr lang="ru-RU" sz="2800" dirty="0" smtClean="0"/>
          </a:p>
          <a:p>
            <a:r>
              <a:rPr lang="ru-RU" sz="2800" dirty="0" smtClean="0"/>
              <a:t>Что такое функция и как происходит ее вызов?</a:t>
            </a:r>
          </a:p>
          <a:p>
            <a:endParaRPr lang="ru-RU" sz="2800" dirty="0" smtClean="0"/>
          </a:p>
          <a:p>
            <a:r>
              <a:rPr lang="ru-RU" sz="2800" dirty="0" smtClean="0"/>
              <a:t>Что такое периферийные устройства?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14059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Книги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800" dirty="0" smtClean="0"/>
              <a:t>Стефан Кочан – «Программирование на языке С»</a:t>
            </a:r>
          </a:p>
          <a:p>
            <a:endParaRPr lang="ru-RU" sz="2800" dirty="0" smtClean="0"/>
          </a:p>
          <a:p>
            <a:r>
              <a:rPr lang="ru-RU" sz="2800" dirty="0" smtClean="0"/>
              <a:t>Или любой учебник по С на ваш выбор</a:t>
            </a:r>
          </a:p>
          <a:p>
            <a:endParaRPr lang="ru-RU" sz="2800" dirty="0" smtClean="0"/>
          </a:p>
          <a:p>
            <a:r>
              <a:rPr lang="ru-RU" sz="2800" dirty="0" smtClean="0"/>
              <a:t>Джозеф Ю –</a:t>
            </a:r>
            <a:r>
              <a:rPr lang="en-US" sz="2800" dirty="0" smtClean="0"/>
              <a:t> </a:t>
            </a:r>
            <a:r>
              <a:rPr lang="ru-RU" sz="2800" dirty="0" smtClean="0"/>
              <a:t>«Ядро </a:t>
            </a:r>
            <a:r>
              <a:rPr lang="ru-RU" sz="2800" dirty="0"/>
              <a:t>Cortex-M3 компании ARM. Полное руководство</a:t>
            </a:r>
            <a:r>
              <a:rPr lang="ru-RU" sz="2800" dirty="0" smtClean="0"/>
              <a:t>»</a:t>
            </a:r>
          </a:p>
          <a:p>
            <a:endParaRPr lang="ru-RU" sz="2800" dirty="0"/>
          </a:p>
          <a:p>
            <a:r>
              <a:rPr lang="ru-RU" sz="2800" dirty="0" smtClean="0"/>
              <a:t>Официальная документация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6896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 что такое компьютер?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000" dirty="0" smtClean="0"/>
              <a:t>Первое упоминание слова «</a:t>
            </a:r>
            <a:r>
              <a:rPr lang="en-US" sz="2000" i="1" dirty="0" smtClean="0"/>
              <a:t>computer</a:t>
            </a:r>
            <a:r>
              <a:rPr lang="ru-RU" sz="2000" dirty="0" smtClean="0"/>
              <a:t>» </a:t>
            </a:r>
            <a:r>
              <a:rPr lang="ru-RU" sz="2000" dirty="0"/>
              <a:t>–</a:t>
            </a:r>
            <a:r>
              <a:rPr lang="ru-RU" sz="2000" dirty="0" smtClean="0"/>
              <a:t> 1613 год в значении «</a:t>
            </a:r>
            <a:r>
              <a:rPr lang="ru-RU" sz="2000" i="1" dirty="0" smtClean="0"/>
              <a:t>человек</a:t>
            </a:r>
            <a:r>
              <a:rPr lang="ru-RU" sz="2000" dirty="0" smtClean="0"/>
              <a:t>, выполняющий некие расчеты».</a:t>
            </a:r>
          </a:p>
          <a:p>
            <a:pPr marL="0" indent="0">
              <a:buNone/>
            </a:pPr>
            <a:endParaRPr lang="ru-RU" sz="2000" dirty="0" smtClean="0"/>
          </a:p>
          <a:p>
            <a:r>
              <a:rPr lang="ru-RU" sz="2000" dirty="0" smtClean="0"/>
              <a:t>Это значение постепенно заменялось современным вплоть до </a:t>
            </a:r>
            <a:r>
              <a:rPr lang="ru-RU" sz="2000" i="1" dirty="0" smtClean="0"/>
              <a:t>середины 20-го века!</a:t>
            </a:r>
          </a:p>
          <a:p>
            <a:endParaRPr lang="ru-RU" sz="2000" i="1" dirty="0"/>
          </a:p>
          <a:p>
            <a:endParaRPr lang="ru-RU" sz="2000" i="1" dirty="0" smtClean="0"/>
          </a:p>
          <a:p>
            <a:endParaRPr lang="ru-RU" sz="2000" i="1" dirty="0"/>
          </a:p>
          <a:p>
            <a:endParaRPr lang="ru-RU" sz="2000" i="1" dirty="0" smtClean="0"/>
          </a:p>
          <a:p>
            <a:endParaRPr lang="ru-RU" sz="2000" i="1" dirty="0"/>
          </a:p>
          <a:p>
            <a:endParaRPr lang="ru-RU" sz="2000" i="1" dirty="0" smtClean="0"/>
          </a:p>
          <a:p>
            <a:endParaRPr lang="ru-RU" sz="2000" i="1" dirty="0"/>
          </a:p>
          <a:p>
            <a:endParaRPr lang="ru-RU" sz="2000" dirty="0" smtClean="0"/>
          </a:p>
        </p:txBody>
      </p:sp>
      <p:sp>
        <p:nvSpPr>
          <p:cNvPr id="4" name="Прямоугольник 3"/>
          <p:cNvSpPr/>
          <p:nvPr/>
        </p:nvSpPr>
        <p:spPr>
          <a:xfrm>
            <a:off x="611560" y="6237312"/>
            <a:ext cx="31576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https://habr.com/post/354478/</a:t>
            </a:r>
            <a:endParaRPr lang="ru-RU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107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Немножко истории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1396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1837 год. Первый компьютер в современном смысле – аналитическая машина Бэббиджа (концепт).</a:t>
            </a:r>
          </a:p>
          <a:p>
            <a:pPr marL="0" indent="0">
              <a:buNone/>
            </a:pPr>
            <a:endParaRPr lang="ru-RU" sz="2800" dirty="0" smtClean="0"/>
          </a:p>
        </p:txBody>
      </p:sp>
      <p:pic>
        <p:nvPicPr>
          <p:cNvPr id="1026" name="Picture 2" descr="http://www.sciencemuseum.org.uk/images/object_images/535x535/1029767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276872"/>
            <a:ext cx="4450732" cy="347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51220" y="6021288"/>
            <a:ext cx="3964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Фрагмент, воссозданный по чертежам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118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1550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528" y="548680"/>
            <a:ext cx="8576953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702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его программировали?</a:t>
            </a:r>
            <a:endParaRPr lang="ru-RU" dirty="0"/>
          </a:p>
        </p:txBody>
      </p:sp>
      <p:pic>
        <p:nvPicPr>
          <p:cNvPr id="2050" name="Picture 2" descr="https://upload.wikimedia.org/wikipedia/commons/0/0d/PunchedCardsAnalyticalEngin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328236"/>
            <a:ext cx="2631135" cy="4558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78727" y="6021288"/>
            <a:ext cx="141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Перфокарты</a:t>
            </a:r>
            <a:endParaRPr lang="ru-RU" dirty="0"/>
          </a:p>
        </p:txBody>
      </p:sp>
      <p:pic>
        <p:nvPicPr>
          <p:cNvPr id="2052" name="Picture 4" descr="https://upload.wikimedia.org/wikipedia/commons/a/a4/Ada_Lovelace_portrait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328236"/>
            <a:ext cx="3218008" cy="4621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711280" y="6029703"/>
            <a:ext cx="3659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Ада Лавлейс. Первый программист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139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 smtClean="0"/>
              <a:t>Меня </a:t>
            </a:r>
            <a:r>
              <a:rPr lang="ru-RU" sz="2000" dirty="0"/>
              <a:t>два раза спрашивали [члены Парламента]: </a:t>
            </a:r>
          </a:p>
          <a:p>
            <a:pPr marL="0" indent="0">
              <a:buNone/>
            </a:pPr>
            <a:endParaRPr lang="ru-RU" sz="2000" dirty="0" smtClean="0"/>
          </a:p>
          <a:p>
            <a:pPr marL="0" indent="0">
              <a:buNone/>
            </a:pPr>
            <a:r>
              <a:rPr lang="ru-RU" sz="2000" dirty="0" smtClean="0"/>
              <a:t>«</a:t>
            </a:r>
            <a:r>
              <a:rPr lang="ru-RU" sz="2000" dirty="0"/>
              <a:t>Скажите на </a:t>
            </a:r>
            <a:r>
              <a:rPr lang="ru-RU" sz="2000" dirty="0" smtClean="0"/>
              <a:t>милость</a:t>
            </a:r>
            <a:r>
              <a:rPr lang="ru-RU" sz="2000" dirty="0"/>
              <a:t>, мистер Бэббидж, что случится, если вы введете в машину неверные цифры? </a:t>
            </a:r>
            <a:r>
              <a:rPr lang="ru-RU" sz="2000" dirty="0" smtClean="0"/>
              <a:t>Сможем </a:t>
            </a:r>
            <a:r>
              <a:rPr lang="ru-RU" sz="2000" dirty="0"/>
              <a:t>ли мы получить правильный ответ?» </a:t>
            </a:r>
            <a:endParaRPr lang="ru-RU" sz="2000" dirty="0" smtClean="0"/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 smtClean="0"/>
              <a:t>Я </a:t>
            </a:r>
            <a:r>
              <a:rPr lang="ru-RU" sz="2000" dirty="0"/>
              <a:t>не могу себе даже представить какая путаница в голове может привести к подобному вопросу.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323528" y="6300028"/>
            <a:ext cx="84969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http://www.junauza.com/2010/12/top-50-programming-quotes-of-all-time.html</a:t>
            </a:r>
            <a:endParaRPr lang="ru-RU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726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327645"/>
            <a:ext cx="5076972" cy="6269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9960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Машина Тьюринга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247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1936 год – Алан Тьюринг выдвигает идею универсального вычислителя.*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467544" y="3212976"/>
            <a:ext cx="8208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Что такое универсальный вычислитель? </a:t>
            </a:r>
            <a:endParaRPr lang="ru-RU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3676382"/>
            <a:ext cx="67973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Это вычислитель, способный совершить любое вычисление.</a:t>
            </a:r>
          </a:p>
          <a:p>
            <a:r>
              <a:rPr lang="ru-RU" sz="2000" dirty="0" smtClean="0"/>
              <a:t>Т.е. </a:t>
            </a:r>
            <a:r>
              <a:rPr lang="ru-RU" sz="2000" i="1" dirty="0" smtClean="0"/>
              <a:t>способный заменить компьютера-человека.</a:t>
            </a:r>
            <a:endParaRPr lang="ru-RU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39552" y="5013176"/>
            <a:ext cx="5625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Как узнать, универсальный вычислитель или нет?</a:t>
            </a:r>
            <a:endParaRPr lang="ru-RU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1051991" y="5485874"/>
            <a:ext cx="72796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Попробовать имитировать на нем универсальный вычислитель! </a:t>
            </a:r>
            <a:endParaRPr lang="ru-RU" sz="20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79512" y="6381328"/>
            <a:ext cx="3462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*хотя </a:t>
            </a:r>
            <a:r>
              <a:rPr lang="ru-RU" dirty="0" err="1">
                <a:solidFill>
                  <a:schemeClr val="bg1">
                    <a:lumMod val="65000"/>
                  </a:schemeClr>
                </a:solidFill>
              </a:rPr>
              <a:t>Алонзо</a:t>
            </a: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ru-RU" dirty="0" err="1">
                <a:solidFill>
                  <a:schemeClr val="bg1">
                    <a:lumMod val="65000"/>
                  </a:schemeClr>
                </a:solidFill>
              </a:rPr>
              <a:t>Чёрч</a:t>
            </a: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 его </a:t>
            </a:r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опередил</a:t>
            </a:r>
            <a:endParaRPr lang="ru-RU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795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Машина Тьюринга</a:t>
            </a:r>
            <a:endParaRPr lang="ru-RU" dirty="0"/>
          </a:p>
        </p:txBody>
      </p:sp>
      <p:pic>
        <p:nvPicPr>
          <p:cNvPr id="3074" name="Picture 2" descr="http://cfile6.uf.tistory.com/image/2158B35053C6360C07B21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833418"/>
            <a:ext cx="5715000" cy="3914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39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Ради чего мы здесь?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040560"/>
          </a:xfrm>
        </p:spPr>
        <p:txBody>
          <a:bodyPr>
            <a:normAutofit fontScale="92500"/>
          </a:bodyPr>
          <a:lstStyle/>
          <a:p>
            <a:r>
              <a:rPr lang="ru-RU" sz="2800" dirty="0" smtClean="0"/>
              <a:t>Мы хотим делать роботов</a:t>
            </a:r>
          </a:p>
          <a:p>
            <a:endParaRPr lang="ru-RU" sz="2800" dirty="0" smtClean="0"/>
          </a:p>
          <a:p>
            <a:r>
              <a:rPr lang="ru-RU" sz="2800" dirty="0" smtClean="0"/>
              <a:t>Роботы управляются специальными компьютерами (встраиваемыми)</a:t>
            </a:r>
          </a:p>
          <a:p>
            <a:pPr lvl="1"/>
            <a:r>
              <a:rPr lang="ru-RU" sz="2400" dirty="0" smtClean="0"/>
              <a:t>Обычными ПК подходящего форм-фактора</a:t>
            </a:r>
            <a:endParaRPr lang="en-US" sz="2400" dirty="0" smtClean="0"/>
          </a:p>
          <a:p>
            <a:pPr lvl="1"/>
            <a:r>
              <a:rPr lang="en-US" sz="2400" dirty="0" err="1" smtClean="0"/>
              <a:t>SoC</a:t>
            </a:r>
            <a:r>
              <a:rPr lang="en-US" sz="2400" dirty="0" smtClean="0"/>
              <a:t> (</a:t>
            </a:r>
            <a:r>
              <a:rPr lang="ru-RU" sz="2400" dirty="0" smtClean="0"/>
              <a:t>системы на чипе)</a:t>
            </a:r>
          </a:p>
          <a:p>
            <a:pPr lvl="1"/>
            <a:r>
              <a:rPr lang="en-US" sz="2400" dirty="0" smtClean="0"/>
              <a:t>FPGA</a:t>
            </a:r>
          </a:p>
          <a:p>
            <a:pPr lvl="1"/>
            <a:r>
              <a:rPr lang="ru-RU" sz="2400" u="sng" dirty="0" smtClean="0"/>
              <a:t>Микроконтроллерами</a:t>
            </a:r>
          </a:p>
          <a:p>
            <a:pPr lvl="1"/>
            <a:endParaRPr lang="ru-RU" sz="2400" u="sng" dirty="0" smtClean="0"/>
          </a:p>
          <a:p>
            <a:r>
              <a:rPr lang="ru-RU" sz="2800" dirty="0" smtClean="0"/>
              <a:t>На примере микроконтроллера можно получить фундаментальные знания о цифровых компьютерах.</a:t>
            </a:r>
            <a:endParaRPr lang="en-US" sz="2800" dirty="0" smtClean="0"/>
          </a:p>
          <a:p>
            <a:pPr marL="0" indent="0">
              <a:buNone/>
            </a:pP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78676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Из чего можно сделать компьютер?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6059016" cy="2836912"/>
          </a:xfrm>
        </p:spPr>
        <p:txBody>
          <a:bodyPr/>
          <a:lstStyle/>
          <a:p>
            <a:r>
              <a:rPr lang="ru-RU" dirty="0" smtClean="0"/>
              <a:t>Из домино</a:t>
            </a:r>
            <a:endParaRPr lang="ru-RU" dirty="0"/>
          </a:p>
        </p:txBody>
      </p:sp>
      <p:pic>
        <p:nvPicPr>
          <p:cNvPr id="4098" name="Picture 2" descr="http://habrastorage.org/getpro/habr/post_images/05d/334/e6d/05d334e6d523b8c7111c78993fb14cd6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12776"/>
            <a:ext cx="3048000" cy="168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148064" y="3194991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Элемент «И»</a:t>
            </a:r>
            <a:endParaRPr lang="ru-RU" dirty="0"/>
          </a:p>
        </p:txBody>
      </p:sp>
      <p:pic>
        <p:nvPicPr>
          <p:cNvPr id="4100" name="Picture 4" descr="http://habrastorage.org/getpro/habr/post_images/4af/f40/7d7/4aff407d7c6a7e7d6171723f37e29449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2176" y="3861048"/>
            <a:ext cx="3048000" cy="2057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427984" y="6093296"/>
            <a:ext cx="374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Элемент «исключающее ИЛИ» - </a:t>
            </a:r>
            <a:r>
              <a:rPr lang="en-US" dirty="0" smtClean="0"/>
              <a:t>XOR</a:t>
            </a:r>
            <a:endParaRPr lang="ru-RU" dirty="0"/>
          </a:p>
        </p:txBody>
      </p:sp>
      <p:pic>
        <p:nvPicPr>
          <p:cNvPr id="4105" name="Picture 9" descr="http://habrastorage.org/getpro/habr/post_images/b74/2e7/52e/b742e752e1b0d736e13e1c8cc47d1bf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064066"/>
            <a:ext cx="3716962" cy="195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40090" y="5157192"/>
            <a:ext cx="374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Полусумматор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3748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7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444" y="548680"/>
            <a:ext cx="8448938" cy="4752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179512" y="6228020"/>
            <a:ext cx="85689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https://www.youtube.com/watch?v=OpLU__bhu2w</a:t>
            </a:r>
            <a:endParaRPr lang="ru-RU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38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Материнская плата вблизи</a:t>
            </a:r>
            <a:endParaRPr lang="ru-RU" dirty="0"/>
          </a:p>
        </p:txBody>
      </p:sp>
      <p:pic>
        <p:nvPicPr>
          <p:cNvPr id="6148" name="Picture 4" descr="http://www.featurepics.com/FI/Thumb300/20061010/Motherboard-Detail-1092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541868"/>
            <a:ext cx="5400600" cy="4053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135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Из чего можно сделать компьютер?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525963"/>
          </a:xfrm>
        </p:spPr>
        <p:txBody>
          <a:bodyPr/>
          <a:lstStyle/>
          <a:p>
            <a:r>
              <a:rPr lang="ru-RU" dirty="0" smtClean="0"/>
              <a:t>Из дерева</a:t>
            </a:r>
            <a:endParaRPr lang="ru-RU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235458"/>
            <a:ext cx="3960440" cy="4713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 descr="http://woodgears.ca/marbleadd/marble_add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017440"/>
            <a:ext cx="3080084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424782" y="6114782"/>
            <a:ext cx="29521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http://woodgears.ca/marbleadd/</a:t>
            </a:r>
            <a:endParaRPr lang="ru-RU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4355976" y="6098812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https://shop.evilmadscientist.com/productsmenu/375</a:t>
            </a:r>
            <a:endParaRPr lang="ru-RU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610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Из чего можно сделать компьютер?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Из </a:t>
            </a:r>
            <a:r>
              <a:rPr lang="ru-RU" dirty="0" err="1" smtClean="0"/>
              <a:t>редстоуна</a:t>
            </a:r>
            <a:r>
              <a:rPr lang="ru-RU" dirty="0" smtClean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(вымышленный материал в игре </a:t>
            </a:r>
            <a:r>
              <a:rPr lang="ru-RU" dirty="0" err="1" smtClean="0"/>
              <a:t>Майнкрафт</a:t>
            </a:r>
            <a:r>
              <a:rPr lang="ru-RU" dirty="0" smtClean="0"/>
              <a:t>)</a:t>
            </a:r>
            <a:endParaRPr lang="ru-RU" dirty="0"/>
          </a:p>
        </p:txBody>
      </p:sp>
      <p:pic>
        <p:nvPicPr>
          <p:cNvPr id="8194" name="Picture 2" descr="http://www.minecraftguides.org/wp-content/uploads/2012/06/redstone1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236920"/>
            <a:ext cx="3744416" cy="1744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43608" y="5253144"/>
            <a:ext cx="2688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Инвертор (элемент «НЕ»)</a:t>
            </a:r>
            <a:endParaRPr lang="ru-RU" dirty="0"/>
          </a:p>
        </p:txBody>
      </p:sp>
      <p:pic>
        <p:nvPicPr>
          <p:cNvPr id="8196" name="Picture 4" descr="http://www.minecraftguides.org/wp-content/uploads/2012/06/redstone2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3236919"/>
            <a:ext cx="3744417" cy="1744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002328" y="5256623"/>
            <a:ext cx="1459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Элемент «И»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0706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i.imgur.com/8fEV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11" y="188640"/>
            <a:ext cx="8150431" cy="5227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28611" y="5589240"/>
            <a:ext cx="60628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32 байта оперативной памяти, 256 байт постоянной памяти</a:t>
            </a:r>
          </a:p>
          <a:p>
            <a:r>
              <a:rPr lang="ru-RU" dirty="0" smtClean="0"/>
              <a:t>Частота 250 миллигерц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611560" y="6309320"/>
            <a:ext cx="83529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https://www.minecraftforum.net/forums/minecraft-java-edition/redstone-discussion-and/340404-my-alu-cpu-computer-progress-thread-video-and</a:t>
            </a:r>
            <a:endParaRPr lang="ru-RU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927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836712"/>
            <a:ext cx="8863314" cy="4752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17362" y="6300028"/>
            <a:ext cx="89191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https://www.youtube.com/watch?v=OxETgym2RHI</a:t>
            </a:r>
            <a:endParaRPr lang="ru-RU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110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Minecraft in </a:t>
            </a:r>
            <a:r>
              <a:rPr lang="en-US" dirty="0" err="1" smtClean="0"/>
              <a:t>minecraft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5733256"/>
            <a:ext cx="8229600" cy="392907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https://www.youtube.com/watch?v=GwHBaSySHmo</a:t>
            </a:r>
            <a:endParaRPr lang="ru-RU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412776"/>
            <a:ext cx="6682309" cy="3758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447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Minecraft in </a:t>
            </a:r>
            <a:r>
              <a:rPr lang="en-US" dirty="0" err="1" smtClean="0"/>
              <a:t>minecraft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5733256"/>
            <a:ext cx="8229600" cy="392907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https://www.youtube.com/watch?v=GwHBaSySHmo</a:t>
            </a:r>
            <a:endParaRPr lang="ru-RU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40768"/>
            <a:ext cx="7560840" cy="4252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921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Из чего можно сделать компьютер?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6867" y="1268760"/>
            <a:ext cx="8229600" cy="4525963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Из гномов</a:t>
            </a:r>
            <a:r>
              <a:rPr lang="en-US" sz="2800" dirty="0" smtClean="0"/>
              <a:t> </a:t>
            </a:r>
            <a:r>
              <a:rPr lang="ru-RU" sz="2800" dirty="0" smtClean="0"/>
              <a:t>(</a:t>
            </a:r>
            <a:r>
              <a:rPr lang="en-US" sz="2800" dirty="0" smtClean="0"/>
              <a:t>Dwarf Fortress</a:t>
            </a:r>
            <a:r>
              <a:rPr lang="ru-RU" sz="2800" dirty="0" smtClean="0"/>
              <a:t>)</a:t>
            </a:r>
            <a:endParaRPr lang="en-US" sz="2800" dirty="0" smtClean="0"/>
          </a:p>
          <a:p>
            <a:pPr marL="0" indent="0">
              <a:buNone/>
            </a:pPr>
            <a:endParaRPr lang="ru-RU" sz="28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8410" y="1844824"/>
            <a:ext cx="4707846" cy="439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79512" y="6309320"/>
            <a:ext cx="87849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http://mkv25.net/dfma/poi-22127-dwarvencomputer</a:t>
            </a:r>
            <a:endParaRPr lang="ru-RU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471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3568" y="404665"/>
            <a:ext cx="7772400" cy="1008112"/>
          </a:xfrm>
        </p:spPr>
        <p:txBody>
          <a:bodyPr/>
          <a:lstStyle/>
          <a:p>
            <a:r>
              <a:rPr lang="ru-RU" dirty="0" smtClean="0"/>
              <a:t>Популярные ошибки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11560" y="1628800"/>
            <a:ext cx="7992888" cy="4680520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tx1"/>
                </a:solidFill>
              </a:rPr>
              <a:t>Бессмысленное посещение </a:t>
            </a:r>
            <a:r>
              <a:rPr lang="ru-RU" sz="2400" dirty="0" err="1" smtClean="0">
                <a:solidFill>
                  <a:schemeClr val="tx1"/>
                </a:solidFill>
              </a:rPr>
              <a:t>знанятий</a:t>
            </a:r>
            <a:r>
              <a:rPr lang="ru-RU" sz="2400" dirty="0" smtClean="0">
                <a:solidFill>
                  <a:schemeClr val="tx1"/>
                </a:solidFill>
              </a:rPr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tx1"/>
                </a:solidFill>
              </a:rPr>
              <a:t>«Ничего не понятно, но вопросов задавать не буду»</a:t>
            </a:r>
            <a:endParaRPr lang="ru-RU" sz="2400" dirty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061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Из чего можно сделать компьютер?..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221" y="2204864"/>
            <a:ext cx="2733675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6910" y="3635406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Логический вентиль НЕ</a:t>
            </a:r>
            <a:endParaRPr lang="ru-RU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772816"/>
            <a:ext cx="2952750" cy="204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24231" y="4032932"/>
            <a:ext cx="266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Логический вентиль ИЛИ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683568" y="6021288"/>
            <a:ext cx="77772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http://www.formauri.es/personal/pgimeno/compurec/Minesweeper.php</a:t>
            </a:r>
            <a:endParaRPr lang="ru-RU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192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483768" y="764704"/>
            <a:ext cx="4572000" cy="830997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algn="ctr"/>
            <a:r>
              <a:rPr lang="ru-RU" sz="2400" dirty="0"/>
              <a:t>Ваш учитель не тот, кто вас учит, </a:t>
            </a:r>
            <a:br>
              <a:rPr lang="ru-RU" sz="2400" dirty="0"/>
            </a:br>
            <a:r>
              <a:rPr lang="ru-RU" sz="2400" dirty="0"/>
              <a:t>а тот, у кого вы учитесь.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2483768" y="1956450"/>
            <a:ext cx="4572000" cy="830997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algn="ctr"/>
            <a:r>
              <a:rPr lang="ru-RU" sz="2400" dirty="0"/>
              <a:t>Лучше дважды спросить, 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ru-RU" sz="2400" dirty="0"/>
              <a:t>чем один раз напутать</a:t>
            </a:r>
            <a:r>
              <a:rPr lang="en-US" sz="2400" dirty="0"/>
              <a:t>.</a:t>
            </a:r>
            <a:endParaRPr lang="ru-RU" sz="2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483768" y="3148196"/>
            <a:ext cx="4572000" cy="830997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algn="ctr"/>
            <a:r>
              <a:rPr lang="ru-RU" sz="2400" dirty="0"/>
              <a:t>Спросить – стыд минуты. </a:t>
            </a:r>
            <a:br>
              <a:rPr lang="ru-RU" sz="2400" dirty="0"/>
            </a:br>
            <a:r>
              <a:rPr lang="ru-RU" sz="2400" dirty="0"/>
              <a:t>Не знать – стыд жизни.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2483768" y="4339941"/>
            <a:ext cx="4572000" cy="830997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algn="ctr"/>
            <a:r>
              <a:rPr lang="ru-RU" sz="2400" dirty="0"/>
              <a:t>Не ошибается только тот, </a:t>
            </a:r>
            <a:br>
              <a:rPr lang="ru-RU" sz="2400" dirty="0"/>
            </a:br>
            <a:r>
              <a:rPr lang="ru-RU" sz="2400" dirty="0"/>
              <a:t>кто ничего не делает.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8316416" y="5877272"/>
            <a:ext cx="567761" cy="576064"/>
          </a:xfrm>
          <a:prstGeom prst="rect">
            <a:avLst/>
          </a:prstGeom>
          <a:blipFill dpi="0" rotWithShape="1">
            <a:blip r:embed="rId2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403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Что вы (теоретически) должны уже знать и уметь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2204864"/>
            <a:ext cx="8229600" cy="2448272"/>
          </a:xfrm>
        </p:spPr>
        <p:txBody>
          <a:bodyPr>
            <a:normAutofit lnSpcReduction="10000"/>
          </a:bodyPr>
          <a:lstStyle/>
          <a:p>
            <a:r>
              <a:rPr lang="ru-RU" sz="2800" dirty="0" smtClean="0"/>
              <a:t>Уметь программировать на С/С++</a:t>
            </a:r>
          </a:p>
          <a:p>
            <a:endParaRPr lang="ru-RU" sz="2800" dirty="0" smtClean="0"/>
          </a:p>
          <a:p>
            <a:r>
              <a:rPr lang="ru-RU" sz="2800" dirty="0" smtClean="0"/>
              <a:t>Читать на техническом английском</a:t>
            </a:r>
          </a:p>
          <a:p>
            <a:endParaRPr lang="ru-RU" sz="2800" dirty="0" smtClean="0"/>
          </a:p>
          <a:p>
            <a:r>
              <a:rPr lang="ru-RU" sz="2800" dirty="0" smtClean="0"/>
              <a:t>Пользоваться </a:t>
            </a:r>
            <a:r>
              <a:rPr lang="ru-RU" sz="2800" dirty="0" err="1" smtClean="0"/>
              <a:t>гуглом</a:t>
            </a:r>
            <a:endParaRPr lang="ru-RU" sz="2800" dirty="0" smtClean="0"/>
          </a:p>
          <a:p>
            <a:endParaRPr lang="ru-RU" sz="2800" dirty="0" smtClean="0"/>
          </a:p>
          <a:p>
            <a:endParaRPr lang="ru-RU" sz="2800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706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Проверка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 smtClean="0"/>
              <a:t>Чем язык С отличается от С++?</a:t>
            </a:r>
            <a:endParaRPr lang="en-US" sz="2400" dirty="0" smtClean="0"/>
          </a:p>
          <a:p>
            <a:endParaRPr lang="ru-RU" sz="2400" dirty="0" smtClean="0"/>
          </a:p>
          <a:p>
            <a:r>
              <a:rPr lang="ru-RU" sz="2400" dirty="0" smtClean="0"/>
              <a:t>Что такое: </a:t>
            </a:r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foo( char t );</a:t>
            </a:r>
            <a:r>
              <a:rPr lang="en-US" sz="2400" dirty="0" smtClean="0"/>
              <a:t> ?</a:t>
            </a:r>
          </a:p>
          <a:p>
            <a:endParaRPr lang="en-US" sz="2400" dirty="0"/>
          </a:p>
          <a:p>
            <a:r>
              <a:rPr lang="ru-RU" sz="2400" dirty="0" smtClean="0"/>
              <a:t>Что особенного в функции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US" sz="2400" dirty="0" smtClean="0"/>
              <a:t> ?</a:t>
            </a:r>
          </a:p>
          <a:p>
            <a:endParaRPr lang="ru-RU" sz="2400" dirty="0" smtClean="0"/>
          </a:p>
          <a:p>
            <a:r>
              <a:rPr lang="ru-RU" sz="2400" dirty="0" smtClean="0"/>
              <a:t>В чем разница между </a:t>
            </a:r>
            <a:r>
              <a:rPr lang="ru-RU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ru-RU" sz="2400" dirty="0" smtClean="0"/>
              <a:t> и </a:t>
            </a:r>
            <a:r>
              <a:rPr lang="ru-RU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ru-RU" sz="2400" dirty="0" smtClean="0"/>
              <a:t> 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4132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116632"/>
            <a:ext cx="8229600" cy="1143000"/>
          </a:xfrm>
        </p:spPr>
        <p:txBody>
          <a:bodyPr/>
          <a:lstStyle/>
          <a:p>
            <a:r>
              <a:rPr lang="ru-RU" dirty="0" smtClean="0"/>
              <a:t>Разминка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971600" y="2881670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Чему</a:t>
            </a:r>
            <a:r>
              <a:rPr lang="ru-RU" baseline="0" dirty="0" smtClean="0"/>
              <a:t> равно х?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971600" y="1363471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Сколько элементов в массиве?</a:t>
            </a:r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971600" y="2056558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А номер первого и последнего?</a:t>
            </a:r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5868718" y="2056558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0 и 9</a:t>
            </a:r>
            <a:endParaRPr lang="ru-RU" dirty="0"/>
          </a:p>
        </p:txBody>
      </p:sp>
      <p:sp>
        <p:nvSpPr>
          <p:cNvPr id="17" name="TextBox 16"/>
          <p:cNvSpPr txBox="1"/>
          <p:nvPr/>
        </p:nvSpPr>
        <p:spPr>
          <a:xfrm>
            <a:off x="3517567" y="2904373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int</a:t>
            </a:r>
            <a:r>
              <a:rPr lang="en-US" dirty="0" smtClean="0"/>
              <a:t> x;</a:t>
            </a:r>
            <a:endParaRPr lang="ru-RU" dirty="0"/>
          </a:p>
        </p:txBody>
      </p:sp>
      <p:sp>
        <p:nvSpPr>
          <p:cNvPr id="18" name="TextBox 17"/>
          <p:cNvSpPr txBox="1"/>
          <p:nvPr/>
        </p:nvSpPr>
        <p:spPr>
          <a:xfrm>
            <a:off x="3517567" y="3543153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int</a:t>
            </a:r>
            <a:r>
              <a:rPr lang="en-US" dirty="0" smtClean="0"/>
              <a:t> x1; // </a:t>
            </a:r>
            <a:r>
              <a:rPr lang="ru-RU" dirty="0" smtClean="0"/>
              <a:t>глобально</a:t>
            </a:r>
            <a:endParaRPr lang="ru-RU" dirty="0"/>
          </a:p>
        </p:txBody>
      </p:sp>
      <p:sp>
        <p:nvSpPr>
          <p:cNvPr id="19" name="TextBox 18"/>
          <p:cNvSpPr txBox="1"/>
          <p:nvPr/>
        </p:nvSpPr>
        <p:spPr>
          <a:xfrm>
            <a:off x="3517567" y="4236240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int</a:t>
            </a:r>
            <a:r>
              <a:rPr lang="en-US" dirty="0" smtClean="0"/>
              <a:t> x2; // </a:t>
            </a:r>
            <a:r>
              <a:rPr lang="ru-RU" dirty="0" smtClean="0"/>
              <a:t>локально</a:t>
            </a:r>
            <a:endParaRPr lang="ru-RU" dirty="0"/>
          </a:p>
        </p:txBody>
      </p:sp>
      <p:sp>
        <p:nvSpPr>
          <p:cNvPr id="20" name="TextBox 19"/>
          <p:cNvSpPr txBox="1"/>
          <p:nvPr/>
        </p:nvSpPr>
        <p:spPr>
          <a:xfrm>
            <a:off x="3517567" y="1340768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buf</a:t>
            </a:r>
            <a:r>
              <a:rPr lang="en-US" dirty="0" smtClean="0"/>
              <a:t>[10];</a:t>
            </a:r>
            <a:endParaRPr lang="ru-RU" dirty="0"/>
          </a:p>
        </p:txBody>
      </p:sp>
      <p:sp>
        <p:nvSpPr>
          <p:cNvPr id="21" name="TextBox 20"/>
          <p:cNvSpPr txBox="1"/>
          <p:nvPr/>
        </p:nvSpPr>
        <p:spPr>
          <a:xfrm>
            <a:off x="5868718" y="2881670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неизвестно</a:t>
            </a:r>
            <a:endParaRPr lang="ru-RU" dirty="0"/>
          </a:p>
        </p:txBody>
      </p:sp>
      <p:sp>
        <p:nvSpPr>
          <p:cNvPr id="22" name="TextBox 21"/>
          <p:cNvSpPr txBox="1"/>
          <p:nvPr/>
        </p:nvSpPr>
        <p:spPr>
          <a:xfrm>
            <a:off x="5877063" y="3543153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0</a:t>
            </a:r>
            <a:endParaRPr lang="ru-RU" dirty="0"/>
          </a:p>
        </p:txBody>
      </p:sp>
      <p:sp>
        <p:nvSpPr>
          <p:cNvPr id="23" name="TextBox 22"/>
          <p:cNvSpPr txBox="1"/>
          <p:nvPr/>
        </p:nvSpPr>
        <p:spPr>
          <a:xfrm>
            <a:off x="5893653" y="4236240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неизвестно</a:t>
            </a:r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5893831" y="1340768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</a:t>
            </a:r>
            <a:endParaRPr lang="ru-RU" dirty="0"/>
          </a:p>
        </p:txBody>
      </p:sp>
      <p:sp>
        <p:nvSpPr>
          <p:cNvPr id="25" name="TextBox 24"/>
          <p:cNvSpPr txBox="1"/>
          <p:nvPr/>
        </p:nvSpPr>
        <p:spPr>
          <a:xfrm>
            <a:off x="971600" y="4776581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Размер переменной?</a:t>
            </a:r>
            <a:endParaRPr lang="ru-RU" dirty="0"/>
          </a:p>
        </p:txBody>
      </p:sp>
      <p:sp>
        <p:nvSpPr>
          <p:cNvPr id="26" name="TextBox 25"/>
          <p:cNvSpPr txBox="1"/>
          <p:nvPr/>
        </p:nvSpPr>
        <p:spPr>
          <a:xfrm>
            <a:off x="3517567" y="4753878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char a;</a:t>
            </a:r>
          </a:p>
          <a:p>
            <a:r>
              <a:rPr lang="en-US" dirty="0" err="1" smtClean="0"/>
              <a:t>sizeof</a:t>
            </a:r>
            <a:r>
              <a:rPr lang="en-US" dirty="0" smtClean="0"/>
              <a:t>(a);</a:t>
            </a:r>
            <a:endParaRPr lang="ru-RU" dirty="0"/>
          </a:p>
        </p:txBody>
      </p:sp>
      <p:sp>
        <p:nvSpPr>
          <p:cNvPr id="27" name="TextBox 26"/>
          <p:cNvSpPr txBox="1"/>
          <p:nvPr/>
        </p:nvSpPr>
        <p:spPr>
          <a:xfrm>
            <a:off x="5893831" y="4753878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1</a:t>
            </a:r>
            <a:endParaRPr lang="ru-RU" dirty="0"/>
          </a:p>
        </p:txBody>
      </p:sp>
      <p:sp>
        <p:nvSpPr>
          <p:cNvPr id="28" name="TextBox 27"/>
          <p:cNvSpPr txBox="1"/>
          <p:nvPr/>
        </p:nvSpPr>
        <p:spPr>
          <a:xfrm>
            <a:off x="3519629" y="5640677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int</a:t>
            </a:r>
            <a:r>
              <a:rPr lang="en-US" dirty="0" smtClean="0"/>
              <a:t> b;</a:t>
            </a:r>
          </a:p>
          <a:p>
            <a:r>
              <a:rPr lang="en-US" dirty="0" err="1" smtClean="0"/>
              <a:t>sizeof</a:t>
            </a:r>
            <a:r>
              <a:rPr lang="en-US" dirty="0" smtClean="0"/>
              <a:t>(b);</a:t>
            </a:r>
            <a:endParaRPr lang="ru-RU" dirty="0"/>
          </a:p>
        </p:txBody>
      </p:sp>
      <p:sp>
        <p:nvSpPr>
          <p:cNvPr id="29" name="TextBox 28"/>
          <p:cNvSpPr txBox="1"/>
          <p:nvPr/>
        </p:nvSpPr>
        <p:spPr>
          <a:xfrm>
            <a:off x="5895893" y="5640677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неизвестно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0781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7" grpId="0"/>
      <p:bldP spid="18" grpId="0"/>
      <p:bldP spid="19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Вопрос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Нужно ли рассказывать про язык С?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8438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 чем мы будем работать?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800" dirty="0" smtClean="0"/>
              <a:t>Среда разработки – </a:t>
            </a:r>
            <a:r>
              <a:rPr lang="en-US" sz="2800" dirty="0" smtClean="0"/>
              <a:t>Programmers Notepad </a:t>
            </a:r>
            <a:r>
              <a:rPr lang="en-US" sz="2800" dirty="0" err="1" smtClean="0"/>
              <a:t>WinAVR</a:t>
            </a:r>
            <a:endParaRPr lang="ru-RU" sz="2800" dirty="0" smtClean="0"/>
          </a:p>
          <a:p>
            <a:endParaRPr lang="en-US" sz="2800" dirty="0" smtClean="0"/>
          </a:p>
          <a:p>
            <a:r>
              <a:rPr lang="ru-RU" sz="2800" dirty="0" smtClean="0"/>
              <a:t>Платформа – </a:t>
            </a:r>
            <a:r>
              <a:rPr lang="en-US" sz="2800" dirty="0" smtClean="0"/>
              <a:t>ATMEL AVR</a:t>
            </a:r>
            <a:endParaRPr lang="ru-RU" sz="2800" dirty="0" smtClean="0"/>
          </a:p>
          <a:p>
            <a:endParaRPr lang="en-US" sz="2800" dirty="0" smtClean="0"/>
          </a:p>
          <a:p>
            <a:r>
              <a:rPr lang="ru-RU" sz="2800" dirty="0" smtClean="0"/>
              <a:t>Микроконтроллер – </a:t>
            </a:r>
            <a:r>
              <a:rPr lang="en-US" sz="2800" dirty="0" smtClean="0"/>
              <a:t>ATMega8A</a:t>
            </a:r>
            <a:endParaRPr lang="ru-RU" sz="2800" dirty="0" smtClean="0"/>
          </a:p>
          <a:p>
            <a:endParaRPr lang="en-US" sz="2800" dirty="0" smtClean="0"/>
          </a:p>
          <a:p>
            <a:r>
              <a:rPr lang="ru-RU" sz="2800" dirty="0" smtClean="0"/>
              <a:t>Язык – С99</a:t>
            </a:r>
            <a:r>
              <a:rPr lang="en-US" sz="2800" dirty="0" smtClean="0"/>
              <a:t> </a:t>
            </a:r>
            <a:r>
              <a:rPr lang="ru-RU" sz="2800" dirty="0" smtClean="0"/>
              <a:t>(стандарт 1999 г.)</a:t>
            </a:r>
            <a:endParaRPr lang="en-US" sz="2800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044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601</Words>
  <Application>Microsoft Office PowerPoint</Application>
  <PresentationFormat>Экран (4:3)</PresentationFormat>
  <Paragraphs>148</Paragraphs>
  <Slides>30</Slides>
  <Notes>0</Notes>
  <HiddenSlides>6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4" baseType="lpstr">
      <vt:lpstr>Arial</vt:lpstr>
      <vt:lpstr>Calibri</vt:lpstr>
      <vt:lpstr>Courier New</vt:lpstr>
      <vt:lpstr>Тема Office</vt:lpstr>
      <vt:lpstr>Презентация PowerPoint</vt:lpstr>
      <vt:lpstr>Ради чего мы здесь?</vt:lpstr>
      <vt:lpstr>Популярные ошибки</vt:lpstr>
      <vt:lpstr>Презентация PowerPoint</vt:lpstr>
      <vt:lpstr>Что вы (теоретически) должны уже знать и уметь</vt:lpstr>
      <vt:lpstr>Проверка</vt:lpstr>
      <vt:lpstr>Разминка</vt:lpstr>
      <vt:lpstr>Вопрос</vt:lpstr>
      <vt:lpstr>С чем мы будем работать?</vt:lpstr>
      <vt:lpstr>Краткое содержание курса</vt:lpstr>
      <vt:lpstr>Книги</vt:lpstr>
      <vt:lpstr>А что такое компьютер?</vt:lpstr>
      <vt:lpstr>Немножко истории</vt:lpstr>
      <vt:lpstr>Презентация PowerPoint</vt:lpstr>
      <vt:lpstr>Как его программировали?</vt:lpstr>
      <vt:lpstr>Презентация PowerPoint</vt:lpstr>
      <vt:lpstr>Презентация PowerPoint</vt:lpstr>
      <vt:lpstr>Машина Тьюринга</vt:lpstr>
      <vt:lpstr>Машина Тьюринга</vt:lpstr>
      <vt:lpstr>Из чего можно сделать компьютер?</vt:lpstr>
      <vt:lpstr>Презентация PowerPoint</vt:lpstr>
      <vt:lpstr>Материнская плата вблизи</vt:lpstr>
      <vt:lpstr>Из чего можно сделать компьютер?</vt:lpstr>
      <vt:lpstr>Из чего можно сделать компьютер?</vt:lpstr>
      <vt:lpstr>Презентация PowerPoint</vt:lpstr>
      <vt:lpstr>Презентация PowerPoint</vt:lpstr>
      <vt:lpstr>Minecraft in minecraft</vt:lpstr>
      <vt:lpstr>Minecraft in minecraft</vt:lpstr>
      <vt:lpstr>Из чего можно сделать компьютер?</vt:lpstr>
      <vt:lpstr>Из чего можно сделать компьютер?..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Mbzyab</dc:creator>
  <cp:lastModifiedBy>vlad melnikov</cp:lastModifiedBy>
  <cp:revision>143</cp:revision>
  <dcterms:created xsi:type="dcterms:W3CDTF">2014-09-07T23:02:32Z</dcterms:created>
  <dcterms:modified xsi:type="dcterms:W3CDTF">2018-10-07T11:13:01Z</dcterms:modified>
</cp:coreProperties>
</file>

<file path=docProps/thumbnail.jpeg>
</file>